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Personální zabezpečení SP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OR 32/2018 </a:t>
            </a:r>
          </a:p>
          <a:p>
            <a:r>
              <a:rPr lang="cs-CZ" dirty="0" smtClean="0"/>
              <a:t>Standardy studijních programů UK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978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Garant </a:t>
            </a:r>
            <a:r>
              <a:rPr lang="cs-CZ" sz="4000" dirty="0" smtClean="0"/>
              <a:t>studijního programu v předpisech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Zákon o vysokých školách</a:t>
            </a:r>
          </a:p>
          <a:p>
            <a:pPr lvl="1"/>
            <a:r>
              <a:rPr lang="cs-CZ" dirty="0" smtClean="0"/>
              <a:t>garant </a:t>
            </a:r>
            <a:r>
              <a:rPr lang="cs-CZ" dirty="0" err="1" smtClean="0"/>
              <a:t>mgr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phd</a:t>
            </a:r>
            <a:r>
              <a:rPr lang="cs-CZ" dirty="0" smtClean="0"/>
              <a:t> SP – profesor n. docent</a:t>
            </a:r>
          </a:p>
          <a:p>
            <a:pPr lvl="1"/>
            <a:r>
              <a:rPr lang="cs-CZ" dirty="0" smtClean="0"/>
              <a:t>předsedou OR je garant </a:t>
            </a:r>
            <a:r>
              <a:rPr lang="cs-CZ" dirty="0" err="1" smtClean="0"/>
              <a:t>phd</a:t>
            </a:r>
            <a:r>
              <a:rPr lang="cs-CZ" dirty="0" smtClean="0"/>
              <a:t> SP</a:t>
            </a:r>
          </a:p>
          <a:p>
            <a:pPr lvl="1"/>
            <a:endParaRPr lang="cs-CZ" sz="900" dirty="0" smtClean="0"/>
          </a:p>
          <a:p>
            <a:r>
              <a:rPr lang="cs-CZ" dirty="0" smtClean="0"/>
              <a:t>Statut UK</a:t>
            </a:r>
          </a:p>
          <a:p>
            <a:pPr lvl="1"/>
            <a:r>
              <a:rPr lang="cs-CZ" dirty="0" smtClean="0"/>
              <a:t>jmenování a odvolání garanta SP</a:t>
            </a:r>
          </a:p>
          <a:p>
            <a:pPr lvl="1"/>
            <a:r>
              <a:rPr lang="cs-CZ" dirty="0" smtClean="0"/>
              <a:t>základní působnost + povinnosti  garanta SP</a:t>
            </a:r>
          </a:p>
          <a:p>
            <a:pPr lvl="1"/>
            <a:endParaRPr lang="cs-CZ" sz="1600" dirty="0" smtClean="0"/>
          </a:p>
          <a:p>
            <a:r>
              <a:rPr lang="cs-CZ" dirty="0" smtClean="0"/>
              <a:t>Standardy SP UK</a:t>
            </a:r>
          </a:p>
          <a:p>
            <a:pPr lvl="1"/>
            <a:r>
              <a:rPr lang="cs-CZ" dirty="0" smtClean="0"/>
              <a:t>požadavky na garanta SP</a:t>
            </a:r>
          </a:p>
          <a:p>
            <a:pPr lvl="1"/>
            <a:endParaRPr lang="cs-CZ" sz="1100" dirty="0" smtClean="0"/>
          </a:p>
          <a:p>
            <a:r>
              <a:rPr lang="cs-CZ" dirty="0" smtClean="0"/>
              <a:t>Novela opatření rektora č. 10/2013 ke garantům</a:t>
            </a:r>
          </a:p>
          <a:p>
            <a:pPr lvl="1"/>
            <a:r>
              <a:rPr lang="cs-CZ" dirty="0" smtClean="0"/>
              <a:t>pravomoci a okruhy působnosti garanta SP</a:t>
            </a:r>
          </a:p>
          <a:p>
            <a:pPr lvl="1"/>
            <a:r>
              <a:rPr lang="cs-CZ" dirty="0" smtClean="0"/>
              <a:t>odpovědnost za specializace</a:t>
            </a:r>
          </a:p>
          <a:p>
            <a:pPr lvl="1"/>
            <a:r>
              <a:rPr lang="cs-CZ" dirty="0" smtClean="0"/>
              <a:t>spolupůsobnost garantů SP ve sdruženém studiu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408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Garant studijního programu </a:t>
            </a:r>
            <a:br>
              <a:rPr lang="cs-CZ" dirty="0" smtClean="0"/>
            </a:br>
            <a:r>
              <a:rPr lang="cs-CZ" dirty="0"/>
              <a:t>v</a:t>
            </a:r>
            <a:r>
              <a:rPr lang="cs-CZ" dirty="0" smtClean="0"/>
              <a:t>e Standardech SP -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32048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900"/>
              </a:spcBef>
            </a:pPr>
            <a:r>
              <a:rPr lang="cs-CZ" dirty="0" smtClean="0"/>
              <a:t>Možnosti garantování  více SP </a:t>
            </a:r>
          </a:p>
          <a:p>
            <a:pPr lvl="1">
              <a:spcBef>
                <a:spcPts val="900"/>
              </a:spcBef>
            </a:pPr>
            <a:r>
              <a:rPr lang="cs-CZ" dirty="0"/>
              <a:t>p</a:t>
            </a:r>
            <a:r>
              <a:rPr lang="cs-CZ" dirty="0" smtClean="0"/>
              <a:t>ouze jeden SP v témže typu studia </a:t>
            </a:r>
          </a:p>
          <a:p>
            <a:pPr lvl="2">
              <a:spcBef>
                <a:spcPts val="900"/>
              </a:spcBef>
            </a:pPr>
            <a:r>
              <a:rPr lang="cs-CZ" dirty="0" smtClean="0"/>
              <a:t>výjimka:  obsahově totožné SP v </a:t>
            </a:r>
            <a:r>
              <a:rPr lang="cs-CZ" dirty="0" err="1" smtClean="0"/>
              <a:t>čj</a:t>
            </a:r>
            <a:r>
              <a:rPr lang="cs-CZ" dirty="0" smtClean="0"/>
              <a:t> a cizím jazyce</a:t>
            </a:r>
          </a:p>
          <a:p>
            <a:pPr lvl="1">
              <a:spcBef>
                <a:spcPts val="900"/>
              </a:spcBef>
            </a:pPr>
            <a:r>
              <a:rPr lang="cs-CZ" dirty="0" err="1" smtClean="0"/>
              <a:t>bc</a:t>
            </a:r>
            <a:r>
              <a:rPr lang="cs-CZ" dirty="0" smtClean="0"/>
              <a:t> a </a:t>
            </a:r>
            <a:r>
              <a:rPr lang="cs-CZ" dirty="0" err="1" smtClean="0"/>
              <a:t>mgr</a:t>
            </a:r>
            <a:r>
              <a:rPr lang="cs-CZ" dirty="0" smtClean="0"/>
              <a:t> SP </a:t>
            </a:r>
            <a:r>
              <a:rPr lang="cs-CZ" sz="2500" dirty="0" smtClean="0"/>
              <a:t>téhož n blízkého obsahového zaměření</a:t>
            </a:r>
            <a:r>
              <a:rPr lang="cs-CZ" dirty="0" smtClean="0"/>
              <a:t> nebo</a:t>
            </a:r>
          </a:p>
          <a:p>
            <a:pPr lvl="1">
              <a:spcBef>
                <a:spcPts val="900"/>
              </a:spcBef>
            </a:pPr>
            <a:r>
              <a:rPr lang="cs-CZ" dirty="0" err="1" smtClean="0"/>
              <a:t>mgr</a:t>
            </a:r>
            <a:r>
              <a:rPr lang="cs-CZ" dirty="0" smtClean="0"/>
              <a:t> a </a:t>
            </a:r>
            <a:r>
              <a:rPr lang="cs-CZ" dirty="0" err="1" smtClean="0"/>
              <a:t>phd</a:t>
            </a:r>
            <a:r>
              <a:rPr lang="cs-CZ" dirty="0" smtClean="0"/>
              <a:t> SP </a:t>
            </a:r>
            <a:r>
              <a:rPr lang="cs-CZ" sz="2500" dirty="0" smtClean="0"/>
              <a:t>téhož n blízkého obsahového zaměření</a:t>
            </a:r>
          </a:p>
          <a:p>
            <a:pPr lvl="1"/>
            <a:endParaRPr lang="cs-CZ" sz="1700" dirty="0" smtClean="0"/>
          </a:p>
          <a:p>
            <a:r>
              <a:rPr lang="cs-CZ" dirty="0" smtClean="0"/>
              <a:t>Pracovní úvazky garanta SP</a:t>
            </a:r>
          </a:p>
          <a:p>
            <a:pPr lvl="1">
              <a:spcBef>
                <a:spcPts val="900"/>
              </a:spcBef>
            </a:pPr>
            <a:r>
              <a:rPr lang="cs-CZ" sz="2600" dirty="0" smtClean="0"/>
              <a:t>40 h týdně na UK</a:t>
            </a:r>
            <a:endParaRPr lang="cs-CZ" sz="2600" dirty="0" smtClean="0">
              <a:solidFill>
                <a:srgbClr val="FF0000"/>
              </a:solidFill>
            </a:endParaRPr>
          </a:p>
          <a:p>
            <a:pPr lvl="1">
              <a:spcBef>
                <a:spcPts val="900"/>
              </a:spcBef>
            </a:pPr>
            <a:r>
              <a:rPr lang="cs-CZ" sz="2100" dirty="0" smtClean="0"/>
              <a:t>z toho </a:t>
            </a:r>
            <a:r>
              <a:rPr lang="cs-CZ" sz="2600" dirty="0" smtClean="0"/>
              <a:t>min. 20 h týdně na příslušné fa</a:t>
            </a:r>
          </a:p>
          <a:p>
            <a:pPr lvl="1">
              <a:spcBef>
                <a:spcPts val="900"/>
              </a:spcBef>
            </a:pPr>
            <a:r>
              <a:rPr lang="cs-CZ" sz="2600" dirty="0" smtClean="0"/>
              <a:t>max. 40 + 20 h týdně celkem na pozici akademického pracovníka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08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Garant studijního programu </a:t>
            </a:r>
            <a:br>
              <a:rPr lang="cs-CZ" dirty="0"/>
            </a:br>
            <a:r>
              <a:rPr lang="cs-CZ" dirty="0"/>
              <a:t>ve Standardech SP - </a:t>
            </a:r>
            <a:r>
              <a:rPr lang="cs-CZ" dirty="0" smtClean="0"/>
              <a:t>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Akademické vzdělání </a:t>
            </a:r>
          </a:p>
          <a:p>
            <a:pPr lvl="1"/>
            <a:r>
              <a:rPr lang="cs-CZ" dirty="0" smtClean="0"/>
              <a:t>garant </a:t>
            </a:r>
            <a:r>
              <a:rPr lang="cs-CZ" dirty="0" err="1" smtClean="0"/>
              <a:t>bc</a:t>
            </a:r>
            <a:r>
              <a:rPr lang="cs-CZ" dirty="0" smtClean="0"/>
              <a:t> SP: </a:t>
            </a:r>
          </a:p>
          <a:p>
            <a:pPr lvl="2"/>
            <a:r>
              <a:rPr lang="cs-CZ" dirty="0" smtClean="0"/>
              <a:t>min. CSc. nebo Ph.D. </a:t>
            </a:r>
          </a:p>
          <a:p>
            <a:pPr lvl="2"/>
            <a:r>
              <a:rPr lang="cs-CZ" dirty="0" smtClean="0"/>
              <a:t>odborná kvalifikace vztahující se k danému SP </a:t>
            </a:r>
          </a:p>
          <a:p>
            <a:pPr lvl="2"/>
            <a:r>
              <a:rPr lang="cs-CZ" dirty="0" smtClean="0"/>
              <a:t>tvůrčí činnost  (5 let)  odpovídající dané  OV</a:t>
            </a:r>
          </a:p>
          <a:p>
            <a:pPr lvl="3"/>
            <a:r>
              <a:rPr lang="cs-CZ" dirty="0" smtClean="0"/>
              <a:t>ev. působení  (5 let) ve věcně odpovídajíc odborné praxi</a:t>
            </a:r>
          </a:p>
          <a:p>
            <a:pPr lvl="3"/>
            <a:endParaRPr lang="cs-CZ" sz="1400" dirty="0" smtClean="0"/>
          </a:p>
          <a:p>
            <a:pPr lvl="1"/>
            <a:r>
              <a:rPr lang="cs-CZ" dirty="0" smtClean="0"/>
              <a:t>garant </a:t>
            </a:r>
            <a:r>
              <a:rPr lang="cs-CZ" dirty="0" err="1" smtClean="0"/>
              <a:t>mgr</a:t>
            </a:r>
            <a:r>
              <a:rPr lang="cs-CZ" dirty="0" smtClean="0"/>
              <a:t> SP:</a:t>
            </a:r>
          </a:p>
          <a:p>
            <a:pPr lvl="2"/>
            <a:r>
              <a:rPr lang="cs-CZ" dirty="0" smtClean="0"/>
              <a:t> prof.  nebo doc. v oboru </a:t>
            </a:r>
            <a:r>
              <a:rPr lang="cs-CZ" dirty="0" smtClean="0"/>
              <a:t>odpovídajícím </a:t>
            </a:r>
            <a:r>
              <a:rPr lang="cs-CZ" dirty="0" smtClean="0"/>
              <a:t>dané OV</a:t>
            </a:r>
          </a:p>
          <a:p>
            <a:pPr lvl="2"/>
            <a:r>
              <a:rPr lang="cs-CZ" dirty="0" smtClean="0"/>
              <a:t>tvůrčí činnost  (5 let) v  daném oboru</a:t>
            </a:r>
          </a:p>
          <a:p>
            <a:pPr lvl="2"/>
            <a:endParaRPr lang="cs-CZ" sz="1400" dirty="0" smtClean="0"/>
          </a:p>
          <a:p>
            <a:pPr lvl="1"/>
            <a:r>
              <a:rPr lang="cs-CZ" dirty="0" smtClean="0"/>
              <a:t>garant </a:t>
            </a:r>
            <a:r>
              <a:rPr lang="cs-CZ" dirty="0" err="1" smtClean="0"/>
              <a:t>phd</a:t>
            </a:r>
            <a:r>
              <a:rPr lang="cs-CZ" dirty="0" smtClean="0"/>
              <a:t> SP: </a:t>
            </a:r>
          </a:p>
          <a:p>
            <a:pPr lvl="2"/>
            <a:r>
              <a:rPr lang="cs-CZ" dirty="0" smtClean="0"/>
              <a:t>prof nebo doc v oboru </a:t>
            </a:r>
            <a:r>
              <a:rPr lang="cs-CZ" dirty="0" smtClean="0"/>
              <a:t>odpovídajícím danému </a:t>
            </a:r>
            <a:r>
              <a:rPr lang="cs-CZ" dirty="0" smtClean="0"/>
              <a:t>n. blízkému SP</a:t>
            </a:r>
          </a:p>
          <a:p>
            <a:pPr lvl="2"/>
            <a:r>
              <a:rPr lang="cs-CZ" dirty="0" smtClean="0"/>
              <a:t>tvůrčí činnost v daném oboru (5 let) </a:t>
            </a:r>
            <a:endParaRPr lang="cs-CZ" dirty="0"/>
          </a:p>
          <a:p>
            <a:pPr lvl="2"/>
            <a:r>
              <a:rPr lang="cs-CZ" dirty="0" smtClean="0"/>
              <a:t>školitel v daném oboru (5 let)</a:t>
            </a:r>
          </a:p>
        </p:txBody>
      </p:sp>
    </p:spTree>
    <p:extLst>
      <p:ext uri="{BB962C8B-B14F-4D97-AF65-F5344CB8AC3E}">
        <p14:creationId xmlns:p14="http://schemas.microsoft.com/office/powerpoint/2010/main" val="3167470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Personální zabezpečení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Bakalářský SP</a:t>
            </a:r>
          </a:p>
          <a:p>
            <a:pPr lvl="1"/>
            <a:r>
              <a:rPr lang="cs-CZ" sz="2400" dirty="0" smtClean="0"/>
              <a:t>30% přednášek PP a PVP : doc nebo </a:t>
            </a:r>
            <a:r>
              <a:rPr lang="cs-CZ" sz="2400" dirty="0" err="1" smtClean="0"/>
              <a:t>prof</a:t>
            </a:r>
            <a:r>
              <a:rPr lang="cs-CZ" sz="2400" dirty="0" smtClean="0"/>
              <a:t> nebo PhD či CSc</a:t>
            </a:r>
            <a:r>
              <a:rPr lang="cs-CZ" dirty="0" smtClean="0"/>
              <a:t>.</a:t>
            </a:r>
          </a:p>
          <a:p>
            <a:pPr lvl="1"/>
            <a:endParaRPr lang="cs-CZ" sz="1200" dirty="0" smtClean="0"/>
          </a:p>
          <a:p>
            <a:r>
              <a:rPr lang="cs-CZ" sz="2800" dirty="0" smtClean="0"/>
              <a:t>Magisterský SP</a:t>
            </a:r>
          </a:p>
          <a:p>
            <a:pPr lvl="1"/>
            <a:r>
              <a:rPr lang="cs-CZ" sz="2400" dirty="0" smtClean="0"/>
              <a:t>30% přednášek PP a PVP : doc nebo prof.</a:t>
            </a:r>
          </a:p>
          <a:p>
            <a:pPr lvl="1"/>
            <a:endParaRPr lang="cs-CZ" sz="1200" dirty="0"/>
          </a:p>
          <a:p>
            <a:r>
              <a:rPr lang="cs-CZ" sz="2600" dirty="0"/>
              <a:t>Požadovaný stupeň vzdělání </a:t>
            </a:r>
            <a:r>
              <a:rPr lang="cs-CZ" sz="2600" dirty="0" smtClean="0"/>
              <a:t>vyučujícího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cs-CZ" sz="2000" dirty="0" smtClean="0"/>
              <a:t>alespoň magisterský stupeň </a:t>
            </a:r>
          </a:p>
          <a:p>
            <a:pPr lvl="2"/>
            <a:r>
              <a:rPr lang="cs-CZ" sz="1800" dirty="0" smtClean="0"/>
              <a:t>nebo jeho ekvivalent na zahraniční VŠ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cs-CZ" sz="2800" dirty="0" smtClean="0"/>
              <a:t>Perspektiva </a:t>
            </a:r>
            <a:r>
              <a:rPr lang="cs-CZ" sz="2800" dirty="0"/>
              <a:t>personálního </a:t>
            </a:r>
            <a:r>
              <a:rPr lang="cs-CZ" sz="2800" dirty="0" smtClean="0"/>
              <a:t>zajištění 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cs-CZ" sz="2400" dirty="0" smtClean="0"/>
              <a:t>po </a:t>
            </a:r>
            <a:r>
              <a:rPr lang="cs-CZ" sz="2400" dirty="0"/>
              <a:t>dobu uskutečňování </a:t>
            </a:r>
            <a:r>
              <a:rPr lang="cs-CZ" sz="2400" dirty="0" smtClean="0"/>
              <a:t>SP (až 10 let)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51196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cs-CZ" dirty="0"/>
              <a:t>Posuzování personálního zabezpečení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4500" dirty="0"/>
              <a:t>Posuzuje se celková struktura </a:t>
            </a:r>
            <a:r>
              <a:rPr lang="cs-CZ" sz="4500" dirty="0" smtClean="0"/>
              <a:t>z </a:t>
            </a:r>
            <a:r>
              <a:rPr lang="cs-CZ" sz="4500" dirty="0"/>
              <a:t>hlediska</a:t>
            </a:r>
          </a:p>
          <a:p>
            <a:pPr lvl="1"/>
            <a:r>
              <a:rPr lang="cs-CZ" sz="2900" dirty="0" smtClean="0"/>
              <a:t>kvalifikace</a:t>
            </a:r>
            <a:endParaRPr lang="cs-CZ" sz="2900" dirty="0"/>
          </a:p>
          <a:p>
            <a:pPr lvl="1"/>
            <a:r>
              <a:rPr lang="cs-CZ" sz="2900" dirty="0" smtClean="0"/>
              <a:t>věku</a:t>
            </a:r>
            <a:endParaRPr lang="cs-CZ" sz="2900" dirty="0"/>
          </a:p>
          <a:p>
            <a:pPr lvl="1"/>
            <a:r>
              <a:rPr lang="cs-CZ" sz="2900" dirty="0" smtClean="0"/>
              <a:t>délky </a:t>
            </a:r>
            <a:r>
              <a:rPr lang="cs-CZ" sz="2900" dirty="0"/>
              <a:t>týdenní pracovní doby (hl. u garantů ZT PPZ)</a:t>
            </a:r>
          </a:p>
          <a:p>
            <a:pPr lvl="1"/>
            <a:r>
              <a:rPr lang="cs-CZ" sz="2900" dirty="0" smtClean="0"/>
              <a:t>zahraniční </a:t>
            </a:r>
            <a:r>
              <a:rPr lang="cs-CZ" sz="2900" dirty="0"/>
              <a:t>zkušenosti</a:t>
            </a:r>
          </a:p>
          <a:p>
            <a:pPr lvl="1"/>
            <a:r>
              <a:rPr lang="cs-CZ" sz="2900" dirty="0" smtClean="0"/>
              <a:t>ev. zkušenost </a:t>
            </a:r>
            <a:r>
              <a:rPr lang="cs-CZ" sz="2900" dirty="0"/>
              <a:t>v odborné praxi</a:t>
            </a:r>
          </a:p>
          <a:p>
            <a:pPr lvl="1"/>
            <a:r>
              <a:rPr lang="cs-CZ" sz="2900" dirty="0" smtClean="0"/>
              <a:t>tvůrčí </a:t>
            </a:r>
            <a:r>
              <a:rPr lang="cs-CZ" sz="2900" dirty="0"/>
              <a:t>činnost odpovídající danému n příbuznému SP</a:t>
            </a:r>
          </a:p>
          <a:p>
            <a:pPr lvl="1"/>
            <a:r>
              <a:rPr lang="cs-CZ" sz="2900" dirty="0" smtClean="0"/>
              <a:t>počtu </a:t>
            </a:r>
            <a:r>
              <a:rPr lang="cs-CZ" sz="2900" dirty="0"/>
              <a:t>akademických pracovníků v daném </a:t>
            </a:r>
            <a:r>
              <a:rPr lang="cs-CZ" sz="2900" dirty="0" smtClean="0"/>
              <a:t>SP</a:t>
            </a:r>
            <a:endParaRPr lang="cs-CZ" sz="2900" dirty="0"/>
          </a:p>
          <a:p>
            <a:endParaRPr lang="cs-CZ" sz="1300" dirty="0"/>
          </a:p>
          <a:p>
            <a:r>
              <a:rPr lang="cs-CZ" dirty="0"/>
              <a:t> </a:t>
            </a:r>
            <a:r>
              <a:rPr lang="cs-CZ" sz="3800" dirty="0"/>
              <a:t>Pracovní úvazky</a:t>
            </a:r>
            <a:endParaRPr lang="cs-CZ" dirty="0"/>
          </a:p>
          <a:p>
            <a:pPr lvl="1"/>
            <a:r>
              <a:rPr lang="cs-CZ" dirty="0" smtClean="0"/>
              <a:t>vyučující </a:t>
            </a:r>
            <a:r>
              <a:rPr lang="cs-CZ" dirty="0"/>
              <a:t>s „akademickým úvazkem“ přes 1,5 nebudou bráni v úvahu</a:t>
            </a:r>
          </a:p>
          <a:p>
            <a:pPr lvl="2"/>
            <a:r>
              <a:rPr lang="cs-CZ" dirty="0" smtClean="0"/>
              <a:t>pracovní </a:t>
            </a:r>
            <a:r>
              <a:rPr lang="cs-CZ" dirty="0"/>
              <a:t>poměry do 1 roku s úvazkem max. 0,2 nejsou zohledňovány</a:t>
            </a:r>
          </a:p>
          <a:p>
            <a:pPr lvl="1"/>
            <a:r>
              <a:rPr lang="cs-CZ" dirty="0" smtClean="0"/>
              <a:t>lze „započítat“ úvazky ve FN </a:t>
            </a:r>
            <a:r>
              <a:rPr lang="cs-CZ" sz="2600" dirty="0" smtClean="0"/>
              <a:t>(apod.)</a:t>
            </a:r>
            <a:r>
              <a:rPr lang="cs-CZ" dirty="0" smtClean="0"/>
              <a:t> </a:t>
            </a:r>
            <a:r>
              <a:rPr lang="cs-CZ" sz="2600" dirty="0" smtClean="0"/>
              <a:t>u lékařských a zdravotnických SP</a:t>
            </a:r>
            <a:endParaRPr lang="cs-CZ" sz="2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940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395</Words>
  <Application>Microsoft Office PowerPoint</Application>
  <PresentationFormat>Předvádění na obrazovce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Personální zabezpečení SP</vt:lpstr>
      <vt:lpstr>Garant studijního programu v předpisech</vt:lpstr>
      <vt:lpstr>Garant studijního programu  ve Standardech SP - I.</vt:lpstr>
      <vt:lpstr>Garant studijního programu  ve Standardech SP - II.</vt:lpstr>
      <vt:lpstr>Personální zabezpečení SP</vt:lpstr>
      <vt:lpstr>Posuzování personálního zabezpečení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Personální zabezpečení SP</dc:title>
  <dc:creator>studijni</dc:creator>
  <cp:lastModifiedBy>KK</cp:lastModifiedBy>
  <cp:revision>12</cp:revision>
  <dcterms:created xsi:type="dcterms:W3CDTF">2017-11-03T12:33:59Z</dcterms:created>
  <dcterms:modified xsi:type="dcterms:W3CDTF">2017-11-07T08:30:22Z</dcterms:modified>
</cp:coreProperties>
</file>